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notesMasterIdLst>
    <p:notesMasterId r:id="rId22"/>
  </p:notesMasterIdLst>
  <p:sldIdLst>
    <p:sldId id="295" r:id="rId4"/>
    <p:sldId id="306" r:id="rId5"/>
    <p:sldId id="307" r:id="rId6"/>
    <p:sldId id="259" r:id="rId7"/>
    <p:sldId id="260" r:id="rId8"/>
    <p:sldId id="270" r:id="rId9"/>
    <p:sldId id="271" r:id="rId10"/>
    <p:sldId id="297" r:id="rId11"/>
    <p:sldId id="305" r:id="rId12"/>
    <p:sldId id="275" r:id="rId13"/>
    <p:sldId id="289" r:id="rId14"/>
    <p:sldId id="300" r:id="rId15"/>
    <p:sldId id="298" r:id="rId16"/>
    <p:sldId id="299" r:id="rId17"/>
    <p:sldId id="288" r:id="rId18"/>
    <p:sldId id="291" r:id="rId19"/>
    <p:sldId id="262" r:id="rId20"/>
    <p:sldId id="30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0" autoAdjust="0"/>
  </p:normalViewPr>
  <p:slideViewPr>
    <p:cSldViewPr>
      <p:cViewPr>
        <p:scale>
          <a:sx n="100" d="100"/>
          <a:sy n="100" d="100"/>
        </p:scale>
        <p:origin x="-184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EC30-8848-4637-8F4C-82C89D7367A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87DA-393E-4682-8198-B4F6AF6797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6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background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presenter</a:t>
            </a:r>
            <a:r>
              <a:rPr lang="de-DE" baseline="0" dirty="0" smtClean="0"/>
              <a:t>, not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presenting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FD8E-D2A7-4C76-8D41-10A2FB9AD04C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08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assumptions</a:t>
            </a:r>
            <a:r>
              <a:rPr lang="de-DE" dirty="0" smtClean="0"/>
              <a:t> 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calculation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investment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electricity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20 c€/kWh, </a:t>
            </a:r>
            <a:r>
              <a:rPr lang="de-DE" baseline="0" dirty="0" err="1" smtClean="0"/>
              <a:t>heat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supplied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yearly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15 – 20 MWh, </a:t>
            </a:r>
            <a:r>
              <a:rPr lang="de-DE" baseline="0" dirty="0" err="1" smtClean="0"/>
              <a:t>capacity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heat</a:t>
            </a:r>
            <a:r>
              <a:rPr lang="de-DE" baseline="0" dirty="0" smtClean="0"/>
              <a:t> pump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10 kW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FD8E-D2A7-4C76-8D41-10A2FB9AD04C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08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FFD8E-D2A7-4C76-8D41-10A2FB9AD04C}" type="slidenum">
              <a:rPr lang="de-DE" smtClean="0">
                <a:solidFill>
                  <a:prstClr val="black"/>
                </a:solidFill>
              </a:rPr>
              <a:pPr/>
              <a:t>17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0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7DA-393E-4682-8198-B4F6AF6797F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5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7DA-393E-4682-8198-B4F6AF6797F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217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7DA-393E-4682-8198-B4F6AF6797F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5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de-DE" dirty="0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5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dirty="0" smtClean="0">
                <a:latin typeface="Arial" pitchFamily="34" charset="0"/>
              </a:rPr>
              <a:t>https://setis.ec.europa.eu/system/files/Technology_Information_Sheet_Heat_Pumps.pdf</a:t>
            </a:r>
            <a:endParaRPr lang="en-GB" altLang="de-DE" dirty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dirty="0" smtClean="0">
                <a:latin typeface="Arial" pitchFamily="34" charset="0"/>
              </a:rPr>
              <a:t>https://setis.ec.europa.eu/system/files/Technology_Information_Sheet_Heat_Pumps.pdf</a:t>
            </a:r>
            <a:endParaRPr lang="en-GB" altLang="de-DE" dirty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5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dirty="0" smtClean="0">
                <a:latin typeface="Arial" pitchFamily="34" charset="0"/>
              </a:rPr>
              <a:t>https://setis.ec.europa.eu/system/files/Technology_Information_Sheet_Heat_Pumps.pdf</a:t>
            </a:r>
            <a:endParaRPr lang="en-GB" altLang="de-DE" dirty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5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dirty="0" smtClean="0">
                <a:latin typeface="Arial" pitchFamily="34" charset="0"/>
              </a:rPr>
              <a:t>https://setis.ec.europa.eu/system/files/Technology_Information_Sheet_Heat_Pumps.pdf</a:t>
            </a:r>
            <a:endParaRPr lang="en-GB" altLang="de-DE" dirty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E629-45CE-429A-8AE0-F5EA8C8C682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9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6048672" cy="922114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 Rounded MT Bold" panose="020F070403050403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43-F094-460A-A672-3C73CA39D4E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CC25-9CF6-48D7-B14C-4FCD44134BB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18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fr-FR" dirty="0" err="1" smtClean="0"/>
              <a:t>Title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Sub-title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588AF1-38BC-4318-BABC-CEC0B123106D}" type="datetimeFigureOut">
              <a:rPr lang="en-GB" smtClean="0"/>
              <a:t>07/12/2017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2A4A6-0161-400C-89A2-CB6575415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588AF1-38BC-4318-BABC-CEC0B123106D}" type="datetimeFigureOut">
              <a:rPr lang="en-GB" smtClean="0"/>
              <a:t>07/12/2017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2A4A6-0161-400C-89A2-CB6575415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fr-FR" dirty="0" err="1" smtClean="0"/>
              <a:t>Title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Sub-title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588AF1-38BC-4318-BABC-CEC0B123106D}" type="datetimeFigureOut">
              <a:rPr lang="en-GB" smtClean="0">
                <a:solidFill>
                  <a:prstClr val="black"/>
                </a:solidFill>
              </a:rPr>
              <a:pPr/>
              <a:t>07/12/2017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2A4A6-0161-400C-89A2-CB6575415E7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7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588AF1-38BC-4318-BABC-CEC0B123106D}" type="datetimeFigureOut">
              <a:rPr lang="en-GB" smtClean="0">
                <a:solidFill>
                  <a:prstClr val="black"/>
                </a:solidFill>
              </a:rPr>
              <a:pPr/>
              <a:t>07/12/2017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2A4A6-0161-400C-89A2-CB6575415E7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7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6048672" cy="922114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 Rounded MT Bold" panose="020F070403050403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555243-F094-460A-A672-3C73CA39D4E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ECC25-9CF6-48D7-B14C-4FCD44134BB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3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X:\Intranet\1 - ACTIONS\proRESsHEAT\WP7_Comm-Dissemination\GraphicCharter\wetransfer-7a7f1b\progRESs_heat_ppt_bandeau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Date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Title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of the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presentation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CC25-9CF6-48D7-B14C-4FCD44134BB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Intranet\1 - ACTIONS\proRESsHEAT\WP7_Comm-Dissemination\GraphicCharter\wetransfer-7a7f1b\progRESs_heat_ppt_couv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6350"/>
            <a:ext cx="91503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0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Intranet\1 - ACTIONS\proRESsHEAT\WP7_Comm-Dissemination\GraphicCharter\wetransfer-7a7f1b\progRESs_heat_ppt_couv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6350"/>
            <a:ext cx="91503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17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66527"/>
          </a:xfrm>
        </p:spPr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rogRESsHEAT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016224"/>
          </a:xfrm>
        </p:spPr>
        <p:txBody>
          <a:bodyPr/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Supporting the progress of renewable energies for heating and cooling in the EU on a local level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75656" y="5739967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www.progressheat.eu</a:t>
            </a:r>
            <a:endParaRPr lang="en-GB" sz="2800" dirty="0">
              <a:solidFill>
                <a:srgbClr val="92D05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Principle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an </a:t>
            </a:r>
            <a:br>
              <a:rPr lang="de-DE" sz="2800" dirty="0" smtClean="0"/>
            </a:br>
            <a:r>
              <a:rPr lang="de-DE" sz="2800" dirty="0" err="1" smtClean="0"/>
              <a:t>absorption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pump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265914" y="2132856"/>
            <a:ext cx="8410542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/>
              <a:t>The refrigerant is fed with heat from an external source. This increases the temperature of the refrigerant until vaporization.</a:t>
            </a:r>
          </a:p>
          <a:p>
            <a:pPr marL="457200" indent="-4572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The refrigerant </a:t>
            </a:r>
            <a:r>
              <a:rPr lang="en-US" sz="2000" kern="0" dirty="0"/>
              <a:t>is absorbed in a second fluid </a:t>
            </a:r>
            <a:r>
              <a:rPr lang="en-US" sz="2000" kern="0" dirty="0" smtClean="0"/>
              <a:t>(absorption fluid). In this step heat is released that can be used for heating.</a:t>
            </a:r>
          </a:p>
          <a:p>
            <a:pPr marL="457200" indent="-4572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The absorption fluid is heated until the refrigerant is desorbed again at higher temperature.</a:t>
            </a:r>
            <a:endParaRPr lang="en-US" sz="2000" kern="0" dirty="0"/>
          </a:p>
          <a:p>
            <a:pPr marL="457200" indent="-4572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altLang="de-DE" sz="2000" kern="0" dirty="0"/>
              <a:t>The vapour at higher </a:t>
            </a:r>
            <a:r>
              <a:rPr lang="en-GB" altLang="de-DE" sz="2000" kern="0" dirty="0" smtClean="0"/>
              <a:t>temperature enters </a:t>
            </a:r>
            <a:r>
              <a:rPr lang="en-GB" altLang="de-DE" sz="2000" kern="0" dirty="0"/>
              <a:t>the condenser. There the refrigerant is forced to exchange part of the contained heat to a heat absorbing fluid. This leads to the condensation of the </a:t>
            </a:r>
            <a:r>
              <a:rPr lang="en-GB" altLang="de-DE" sz="2000" kern="0" dirty="0" smtClean="0"/>
              <a:t>refrigerant.</a:t>
            </a:r>
          </a:p>
        </p:txBody>
      </p:sp>
    </p:spTree>
    <p:extLst>
      <p:ext uri="{BB962C8B-B14F-4D97-AF65-F5344CB8AC3E}">
        <p14:creationId xmlns:p14="http://schemas.microsoft.com/office/powerpoint/2010/main" val="5316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Principles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sources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pumps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199088" y="654834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</a:t>
            </a:r>
            <a:r>
              <a:rPr lang="de-DE" sz="1100" dirty="0" smtClean="0"/>
              <a:t>CC BY-SA 3.0, </a:t>
            </a:r>
            <a:r>
              <a:rPr lang="de-DE" sz="1100" dirty="0" err="1" smtClean="0"/>
              <a:t>EnergieAgentur.NRW</a:t>
            </a:r>
            <a:endParaRPr lang="de-DE" sz="1100" dirty="0"/>
          </a:p>
        </p:txBody>
      </p:sp>
      <p:pic>
        <p:nvPicPr>
          <p:cNvPr id="9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2970612" cy="2227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2910116" cy="218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93096"/>
            <a:ext cx="2858442" cy="214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4"/>
          <p:cNvSpPr txBox="1"/>
          <p:nvPr/>
        </p:nvSpPr>
        <p:spPr>
          <a:xfrm>
            <a:off x="760909" y="3668702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Soil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3" name="Textfeld 14"/>
          <p:cNvSpPr txBox="1"/>
          <p:nvPr/>
        </p:nvSpPr>
        <p:spPr>
          <a:xfrm>
            <a:off x="5077569" y="3369186"/>
            <a:ext cx="1045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Ground </a:t>
            </a:r>
          </a:p>
          <a:p>
            <a:r>
              <a:rPr lang="en-US" sz="2000" b="1" dirty="0" smtClean="0">
                <a:solidFill>
                  <a:prstClr val="black"/>
                </a:solidFill>
              </a:rPr>
              <a:t>water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4" name="Textfeld 14"/>
          <p:cNvSpPr txBox="1"/>
          <p:nvPr/>
        </p:nvSpPr>
        <p:spPr>
          <a:xfrm>
            <a:off x="3213373" y="6024651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Air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Heat</a:t>
            </a:r>
            <a:r>
              <a:rPr lang="de-DE" sz="2800" dirty="0" smtClean="0"/>
              <a:t> pump </a:t>
            </a:r>
            <a:r>
              <a:rPr lang="de-DE" sz="2800" dirty="0" err="1" smtClean="0"/>
              <a:t>using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ambient</a:t>
            </a:r>
            <a:r>
              <a:rPr lang="de-DE" sz="2800" dirty="0" smtClean="0"/>
              <a:t> </a:t>
            </a:r>
            <a:r>
              <a:rPr lang="de-DE" sz="2800" dirty="0" err="1" smtClean="0"/>
              <a:t>air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199088" y="654834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</a:t>
            </a:r>
            <a:r>
              <a:rPr lang="de-DE" sz="1100" dirty="0" smtClean="0"/>
              <a:t>CC BY-SA 3.0, </a:t>
            </a:r>
            <a:r>
              <a:rPr lang="de-DE" sz="1100" dirty="0" err="1" smtClean="0"/>
              <a:t>EnergieAgentur.NRW</a:t>
            </a:r>
            <a:endParaRPr lang="de-DE" sz="1100" dirty="0"/>
          </a:p>
        </p:txBody>
      </p:sp>
      <p:pic>
        <p:nvPicPr>
          <p:cNvPr id="12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36" y="1845072"/>
            <a:ext cx="5042956" cy="37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10839" y="1628800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/>
              <a:t>Heat is extracted from ambient air drawn across its heat </a:t>
            </a:r>
            <a:r>
              <a:rPr lang="en-US" sz="2000" kern="0" dirty="0" smtClean="0"/>
              <a:t>exchanger </a:t>
            </a:r>
          </a:p>
          <a:p>
            <a:pPr marL="266700" indent="-2667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Source </a:t>
            </a:r>
            <a:r>
              <a:rPr lang="en-US" sz="2000" kern="0" dirty="0"/>
              <a:t>temperature will be very dependent on prevailing ambient temperature and varies through the </a:t>
            </a:r>
            <a:r>
              <a:rPr lang="en-US" sz="2000" kern="0" dirty="0" smtClean="0"/>
              <a:t>year</a:t>
            </a:r>
          </a:p>
          <a:p>
            <a:pPr marL="266700" indent="-2667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Two </a:t>
            </a:r>
            <a:r>
              <a:rPr lang="en-US" sz="2000" kern="0" dirty="0"/>
              <a:t>different distribution fluids can be </a:t>
            </a:r>
            <a:r>
              <a:rPr lang="en-US" sz="2000" kern="0" dirty="0" err="1"/>
              <a:t>uesd</a:t>
            </a:r>
            <a:r>
              <a:rPr lang="en-US" sz="2000" kern="0" dirty="0"/>
              <a:t>:</a:t>
            </a:r>
          </a:p>
          <a:p>
            <a:pPr marL="723900" lvl="2" indent="-2667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Air-to-water </a:t>
            </a:r>
          </a:p>
          <a:p>
            <a:pPr marL="723900" lvl="2" indent="-2667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Air-to-air</a:t>
            </a:r>
            <a:endParaRPr lang="en-US" sz="2000" kern="0" dirty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60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Heat</a:t>
            </a:r>
            <a:r>
              <a:rPr lang="de-DE" sz="2800" dirty="0" smtClean="0"/>
              <a:t> pump </a:t>
            </a:r>
            <a:br>
              <a:rPr lang="de-DE" sz="2800" dirty="0" smtClean="0"/>
            </a:br>
            <a:r>
              <a:rPr lang="de-DE" sz="2800" dirty="0" err="1" smtClean="0"/>
              <a:t>using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soil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199088" y="654834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</a:t>
            </a:r>
            <a:r>
              <a:rPr lang="de-DE" sz="1100" dirty="0" smtClean="0"/>
              <a:t>CC BY-SA 3.0, </a:t>
            </a:r>
            <a:r>
              <a:rPr lang="de-DE" sz="1100" dirty="0" err="1" smtClean="0"/>
              <a:t>EnergieAgentur.NRW</a:t>
            </a:r>
            <a:endParaRPr lang="de-DE" sz="1100" dirty="0"/>
          </a:p>
        </p:txBody>
      </p:sp>
      <p:pic>
        <p:nvPicPr>
          <p:cNvPr id="9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92" y="1844828"/>
            <a:ext cx="5040000" cy="377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99755" y="1772816"/>
            <a:ext cx="3261583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sz="2000" kern="0" dirty="0"/>
              <a:t>The </a:t>
            </a:r>
            <a:r>
              <a:rPr lang="en-GB" sz="2000" kern="0" dirty="0" smtClean="0"/>
              <a:t>refrigerant gets </a:t>
            </a:r>
            <a:r>
              <a:rPr lang="en-GB" sz="2000" kern="0" dirty="0"/>
              <a:t>boiled by using the </a:t>
            </a:r>
            <a:r>
              <a:rPr lang="en-GB" sz="2000" kern="0" dirty="0" smtClean="0"/>
              <a:t>heat contained in the soil</a:t>
            </a:r>
            <a:endParaRPr lang="en-GB" sz="2000" kern="0" dirty="0"/>
          </a:p>
          <a:p>
            <a:pPr marL="342900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sz="2000" kern="0" dirty="0"/>
              <a:t>In A) the system works with an earth collector und in B) the system works with an earth explorer. </a:t>
            </a:r>
          </a:p>
          <a:p>
            <a:pPr marL="342900" lvl="1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sz="2000" kern="0" dirty="0"/>
              <a:t>B) is more expensive than A).  </a:t>
            </a:r>
            <a:endParaRPr lang="en-GB" sz="2000" kern="0" dirty="0" smtClean="0"/>
          </a:p>
          <a:p>
            <a:pPr marL="342900" lvl="1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AT" sz="2000" kern="0" dirty="0" err="1" smtClean="0"/>
              <a:t>Mostly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water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is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used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to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collect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the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heat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from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the</a:t>
            </a:r>
            <a:r>
              <a:rPr lang="de-AT" sz="2000" kern="0" dirty="0" smtClean="0"/>
              <a:t> </a:t>
            </a:r>
            <a:r>
              <a:rPr lang="de-AT" sz="2000" kern="0" dirty="0" err="1" smtClean="0"/>
              <a:t>soil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5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Heat</a:t>
            </a:r>
            <a:r>
              <a:rPr lang="de-DE" sz="2800" dirty="0" smtClean="0"/>
              <a:t> pump </a:t>
            </a:r>
            <a:r>
              <a:rPr lang="de-DE" sz="2800" dirty="0" err="1" smtClean="0"/>
              <a:t>using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ground</a:t>
            </a:r>
            <a:r>
              <a:rPr lang="de-DE" sz="2800" dirty="0" smtClean="0"/>
              <a:t> </a:t>
            </a:r>
            <a:r>
              <a:rPr lang="de-DE" sz="2800" dirty="0" err="1" smtClean="0"/>
              <a:t>water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199088" y="654834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</a:t>
            </a:r>
            <a:r>
              <a:rPr lang="de-DE" sz="1100" dirty="0" smtClean="0"/>
              <a:t>CC BY-SA 3.0, </a:t>
            </a:r>
            <a:r>
              <a:rPr lang="de-DE" sz="1100" dirty="0" err="1" smtClean="0"/>
              <a:t>EnergieAgentur.NRW</a:t>
            </a:r>
            <a:endParaRPr lang="de-DE" sz="1100" dirty="0"/>
          </a:p>
        </p:txBody>
      </p:sp>
      <p:pic>
        <p:nvPicPr>
          <p:cNvPr id="10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92" y="1878608"/>
            <a:ext cx="5040000" cy="377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04220" y="1700808"/>
            <a:ext cx="3477607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sz="2000" kern="0" dirty="0"/>
              <a:t>The refrigerant gets boiled by using the heat </a:t>
            </a:r>
            <a:r>
              <a:rPr lang="en-GB" sz="2000" kern="0" dirty="0" smtClean="0"/>
              <a:t>contained in </a:t>
            </a:r>
            <a:r>
              <a:rPr lang="en-GB" sz="2000" kern="0" dirty="0"/>
              <a:t>the </a:t>
            </a:r>
            <a:r>
              <a:rPr lang="en-GB" sz="2000" kern="0" dirty="0" smtClean="0"/>
              <a:t>ground water</a:t>
            </a:r>
            <a:endParaRPr lang="en-GB" sz="2000" kern="0" dirty="0"/>
          </a:p>
          <a:p>
            <a:pPr marL="285750" indent="-28575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Ground water temperatures are nearly constant over the year</a:t>
            </a:r>
          </a:p>
          <a:p>
            <a:pPr marL="285750" indent="-28575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Investment costs are high compared to other heat sources due to the expenses for drilling</a:t>
            </a:r>
          </a:p>
          <a:p>
            <a:pPr marL="285750" indent="-28575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Water is used to collect the heat from the ground water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7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smtClean="0"/>
              <a:t>Efficiency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pumps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(</a:t>
            </a:r>
            <a:r>
              <a:rPr lang="de-DE" sz="2800" dirty="0" err="1" smtClean="0"/>
              <a:t>Coefficient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performance</a:t>
            </a:r>
            <a:r>
              <a:rPr lang="de-DE" sz="2800" dirty="0" smtClean="0"/>
              <a:t>)</a:t>
            </a:r>
            <a:endParaRPr lang="de-DE" sz="28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3235"/>
              </p:ext>
            </p:extLst>
          </p:nvPr>
        </p:nvGraphicFramePr>
        <p:xfrm>
          <a:off x="1115616" y="1700808"/>
          <a:ext cx="6912768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56384"/>
                <a:gridCol w="3456384"/>
              </a:tblGrid>
              <a:tr h="1390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Heat</a:t>
                      </a:r>
                      <a:r>
                        <a:rPr lang="de-DE" dirty="0" smtClean="0"/>
                        <a:t> pump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Coefficient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performance</a:t>
                      </a:r>
                      <a:r>
                        <a:rPr lang="de-DE" baseline="0" dirty="0" smtClean="0"/>
                        <a:t> (COP)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Air-</a:t>
                      </a:r>
                      <a:r>
                        <a:rPr lang="de-DE" dirty="0" err="1" smtClean="0"/>
                        <a:t>to</a:t>
                      </a:r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3,2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Brine-to-water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Water-to-water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5,4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611560" y="3573016"/>
            <a:ext cx="792088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de-AT" dirty="0" smtClean="0">
                <a:solidFill>
                  <a:prstClr val="black"/>
                </a:solidFill>
              </a:rPr>
              <a:t>The COP </a:t>
            </a:r>
            <a:r>
              <a:rPr lang="de-AT" dirty="0" err="1" smtClean="0">
                <a:solidFill>
                  <a:prstClr val="black"/>
                </a:solidFill>
              </a:rPr>
              <a:t>is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the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ratio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of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the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heat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supplied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by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the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heat</a:t>
            </a:r>
            <a:r>
              <a:rPr lang="de-AT" dirty="0" smtClean="0">
                <a:solidFill>
                  <a:prstClr val="black"/>
                </a:solidFill>
              </a:rPr>
              <a:t> pump </a:t>
            </a:r>
            <a:r>
              <a:rPr lang="de-AT" dirty="0" err="1" smtClean="0">
                <a:solidFill>
                  <a:prstClr val="black"/>
                </a:solidFill>
              </a:rPr>
              <a:t>and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the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energy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used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to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drive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the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err="1">
                <a:solidFill>
                  <a:prstClr val="black"/>
                </a:solidFill>
              </a:rPr>
              <a:t>heat</a:t>
            </a:r>
            <a:r>
              <a:rPr lang="de-AT" dirty="0">
                <a:solidFill>
                  <a:prstClr val="black"/>
                </a:solidFill>
              </a:rPr>
              <a:t> </a:t>
            </a:r>
            <a:r>
              <a:rPr lang="de-AT" dirty="0" smtClean="0">
                <a:solidFill>
                  <a:prstClr val="black"/>
                </a:solidFill>
              </a:rPr>
              <a:t>pump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 </a:t>
            </a:r>
            <a:r>
              <a:rPr lang="en-GB" dirty="0">
                <a:solidFill>
                  <a:prstClr val="black"/>
                </a:solidFill>
              </a:rPr>
              <a:t>higher the </a:t>
            </a:r>
            <a:r>
              <a:rPr lang="en-GB" dirty="0" smtClean="0">
                <a:solidFill>
                  <a:prstClr val="black"/>
                </a:solidFill>
              </a:rPr>
              <a:t>COP </a:t>
            </a:r>
            <a:r>
              <a:rPr lang="en-GB" dirty="0">
                <a:solidFill>
                  <a:prstClr val="black"/>
                </a:solidFill>
              </a:rPr>
              <a:t>the more efficient works the heat </a:t>
            </a:r>
            <a:r>
              <a:rPr lang="en-GB" dirty="0" smtClean="0">
                <a:solidFill>
                  <a:prstClr val="black"/>
                </a:solidFill>
              </a:rPr>
              <a:t>pump</a:t>
            </a: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de-AT" dirty="0" smtClean="0">
                <a:solidFill>
                  <a:prstClr val="black"/>
                </a:solidFill>
              </a:rPr>
              <a:t>The COP </a:t>
            </a:r>
            <a:r>
              <a:rPr lang="de-AT" dirty="0" err="1" smtClean="0">
                <a:solidFill>
                  <a:prstClr val="black"/>
                </a:solidFill>
              </a:rPr>
              <a:t>only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reflects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the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efficiency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of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the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heat</a:t>
            </a:r>
            <a:r>
              <a:rPr lang="de-AT" dirty="0" smtClean="0">
                <a:solidFill>
                  <a:prstClr val="black"/>
                </a:solidFill>
              </a:rPr>
              <a:t> pump in a </a:t>
            </a:r>
            <a:r>
              <a:rPr lang="de-AT" dirty="0" err="1" smtClean="0">
                <a:solidFill>
                  <a:prstClr val="black"/>
                </a:solidFill>
              </a:rPr>
              <a:t>certain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moment</a:t>
            </a:r>
            <a:r>
              <a:rPr lang="de-AT" dirty="0" smtClean="0">
                <a:solidFill>
                  <a:prstClr val="black"/>
                </a:solidFill>
              </a:rPr>
              <a:t>. Average COP </a:t>
            </a:r>
            <a:r>
              <a:rPr lang="de-AT" dirty="0" err="1" smtClean="0">
                <a:solidFill>
                  <a:prstClr val="black"/>
                </a:solidFill>
              </a:rPr>
              <a:t>values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over</a:t>
            </a:r>
            <a:r>
              <a:rPr lang="de-AT" dirty="0" smtClean="0">
                <a:solidFill>
                  <a:prstClr val="black"/>
                </a:solidFill>
              </a:rPr>
              <a:t> a </a:t>
            </a:r>
            <a:r>
              <a:rPr lang="de-AT" dirty="0" err="1" smtClean="0">
                <a:solidFill>
                  <a:prstClr val="black"/>
                </a:solidFill>
              </a:rPr>
              <a:t>year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are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called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Seasonal</a:t>
            </a:r>
            <a:r>
              <a:rPr lang="de-AT" dirty="0" smtClean="0">
                <a:solidFill>
                  <a:prstClr val="black"/>
                </a:solidFill>
              </a:rPr>
              <a:t> </a:t>
            </a:r>
            <a:r>
              <a:rPr lang="de-AT" dirty="0" err="1" smtClean="0">
                <a:solidFill>
                  <a:prstClr val="black"/>
                </a:solidFill>
              </a:rPr>
              <a:t>Energy</a:t>
            </a:r>
            <a:r>
              <a:rPr lang="de-AT" dirty="0" smtClean="0">
                <a:solidFill>
                  <a:prstClr val="black"/>
                </a:solidFill>
              </a:rPr>
              <a:t> Efficiency Ratio (SEER)</a:t>
            </a:r>
            <a:endParaRPr lang="de-DE" dirty="0"/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altLang="de-DE" dirty="0" smtClean="0">
                <a:solidFill>
                  <a:prstClr val="black"/>
                </a:solidFill>
              </a:rPr>
              <a:t>Compression </a:t>
            </a:r>
            <a:r>
              <a:rPr lang="en-GB" altLang="de-DE" dirty="0">
                <a:solidFill>
                  <a:prstClr val="black"/>
                </a:solidFill>
              </a:rPr>
              <a:t>heat pumps can reach </a:t>
            </a:r>
            <a:r>
              <a:rPr lang="en-GB" altLang="de-DE" dirty="0" smtClean="0">
                <a:solidFill>
                  <a:prstClr val="black"/>
                </a:solidFill>
              </a:rPr>
              <a:t>COPs of </a:t>
            </a:r>
            <a:r>
              <a:rPr lang="en-GB" altLang="de-DE" dirty="0">
                <a:solidFill>
                  <a:prstClr val="black"/>
                </a:solidFill>
              </a:rPr>
              <a:t>up to </a:t>
            </a:r>
            <a:r>
              <a:rPr lang="en-GB" altLang="de-DE" dirty="0" smtClean="0">
                <a:solidFill>
                  <a:prstClr val="black"/>
                </a:solidFill>
              </a:rPr>
              <a:t>6</a:t>
            </a:r>
            <a:endParaRPr lang="en-GB" altLang="de-DE" dirty="0">
              <a:solidFill>
                <a:prstClr val="black"/>
              </a:solidFill>
            </a:endParaRP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altLang="de-DE" dirty="0" smtClean="0">
                <a:solidFill>
                  <a:prstClr val="black"/>
                </a:solidFill>
              </a:rPr>
              <a:t>Absorption </a:t>
            </a:r>
            <a:r>
              <a:rPr lang="en-GB" altLang="de-DE" dirty="0">
                <a:solidFill>
                  <a:prstClr val="black"/>
                </a:solidFill>
              </a:rPr>
              <a:t>heat pumps can reach </a:t>
            </a:r>
            <a:r>
              <a:rPr lang="en-GB" altLang="de-DE" dirty="0" smtClean="0">
                <a:solidFill>
                  <a:prstClr val="black"/>
                </a:solidFill>
              </a:rPr>
              <a:t>COPs of </a:t>
            </a:r>
            <a:r>
              <a:rPr lang="en-GB" altLang="de-DE" dirty="0">
                <a:solidFill>
                  <a:prstClr val="black"/>
                </a:solidFill>
              </a:rPr>
              <a:t>up to </a:t>
            </a:r>
            <a:r>
              <a:rPr lang="en-GB" altLang="de-DE" dirty="0" smtClean="0">
                <a:solidFill>
                  <a:prstClr val="black"/>
                </a:solidFill>
              </a:rPr>
              <a:t>1.5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44008" y="3177262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Source: http://www.effiziente-waermepumpe.ch/wiki/Leistungszahl_(COP)</a:t>
            </a:r>
          </a:p>
        </p:txBody>
      </p:sp>
    </p:spTree>
    <p:extLst>
      <p:ext uri="{BB962C8B-B14F-4D97-AF65-F5344CB8AC3E}">
        <p14:creationId xmlns:p14="http://schemas.microsoft.com/office/powerpoint/2010/main" val="22391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smtClean="0"/>
              <a:t>Investment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operation</a:t>
            </a:r>
            <a:r>
              <a:rPr lang="de-DE" sz="2800" dirty="0" smtClean="0"/>
              <a:t> </a:t>
            </a:r>
            <a:r>
              <a:rPr lang="de-DE" sz="2800" dirty="0" err="1" smtClean="0"/>
              <a:t>costs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pumps</a:t>
            </a:r>
            <a:endParaRPr lang="de-DE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90972"/>
              </p:ext>
            </p:extLst>
          </p:nvPr>
        </p:nvGraphicFramePr>
        <p:xfrm>
          <a:off x="971599" y="1628802"/>
          <a:ext cx="6912768" cy="2664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6"/>
                <a:gridCol w="2304256"/>
                <a:gridCol w="2304256"/>
              </a:tblGrid>
              <a:tr h="53285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Heat</a:t>
                      </a:r>
                      <a:r>
                        <a:rPr lang="de-DE" dirty="0" smtClean="0"/>
                        <a:t> pump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Investment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costs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Operation </a:t>
                      </a:r>
                      <a:r>
                        <a:rPr lang="de-DE" dirty="0" err="1" smtClean="0"/>
                        <a:t>costs</a:t>
                      </a:r>
                      <a:endParaRPr lang="de-DE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de-DE" dirty="0" smtClean="0"/>
                        <a:t>Air-</a:t>
                      </a:r>
                      <a:r>
                        <a:rPr lang="de-DE" dirty="0" err="1" smtClean="0"/>
                        <a:t>to</a:t>
                      </a:r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air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1300 €/kW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1200 €/p.a.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de-DE" dirty="0" smtClean="0"/>
                        <a:t>Air-</a:t>
                      </a:r>
                      <a:r>
                        <a:rPr lang="de-DE" dirty="0" err="1" smtClean="0"/>
                        <a:t>to</a:t>
                      </a:r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2000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€/kW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1250 €/p.a.</a:t>
                      </a:r>
                      <a:endParaRPr lang="de-DE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Brine-to-water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2700 €/kW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700 €/p.a.</a:t>
                      </a:r>
                      <a:endParaRPr lang="de-DE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Water-to-water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3000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€/kW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550 €/p.a.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1"/>
          <p:cNvSpPr txBox="1"/>
          <p:nvPr/>
        </p:nvSpPr>
        <p:spPr>
          <a:xfrm>
            <a:off x="304476" y="4526187"/>
            <a:ext cx="8568953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The </a:t>
            </a:r>
            <a:r>
              <a:rPr lang="en-GB" dirty="0" smtClean="0">
                <a:solidFill>
                  <a:prstClr val="black"/>
                </a:solidFill>
              </a:rPr>
              <a:t>investment costs for ground water-to-water heat pumps are the highest due to the additional costs for the drilling </a:t>
            </a: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Air-to-water </a:t>
            </a:r>
            <a:r>
              <a:rPr lang="en-GB" dirty="0">
                <a:solidFill>
                  <a:prstClr val="black"/>
                </a:solidFill>
              </a:rPr>
              <a:t>and </a:t>
            </a:r>
            <a:r>
              <a:rPr lang="en-GB" dirty="0" smtClean="0">
                <a:solidFill>
                  <a:prstClr val="black"/>
                </a:solidFill>
              </a:rPr>
              <a:t>air-to-air </a:t>
            </a:r>
            <a:r>
              <a:rPr lang="en-GB" dirty="0">
                <a:solidFill>
                  <a:prstClr val="black"/>
                </a:solidFill>
              </a:rPr>
              <a:t>heat pumps have the </a:t>
            </a:r>
            <a:r>
              <a:rPr lang="en-GB" dirty="0" smtClean="0">
                <a:solidFill>
                  <a:prstClr val="black"/>
                </a:solidFill>
              </a:rPr>
              <a:t>highest maintenance </a:t>
            </a:r>
            <a:r>
              <a:rPr lang="en-GB" dirty="0">
                <a:solidFill>
                  <a:prstClr val="black"/>
                </a:solidFill>
              </a:rPr>
              <a:t>costs because of constant </a:t>
            </a:r>
            <a:r>
              <a:rPr lang="en-GB" dirty="0" smtClean="0">
                <a:solidFill>
                  <a:prstClr val="black"/>
                </a:solidFill>
              </a:rPr>
              <a:t>refrigerant controls</a:t>
            </a: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 operation costs are based on the costs for maintenance </a:t>
            </a:r>
          </a:p>
          <a:p>
            <a:pPr marL="285750" indent="-28575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 investment costs are getting lower the higher the capacity gets</a:t>
            </a:r>
            <a:endParaRPr lang="en-GB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3131840" y="4279726"/>
            <a:ext cx="4735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Source: https://www.heizsparer.de/heizung/heizungssysteme/waermepumpe/waermepumpen-kosten</a:t>
            </a:r>
          </a:p>
        </p:txBody>
      </p:sp>
    </p:spTree>
    <p:extLst>
      <p:ext uri="{BB962C8B-B14F-4D97-AF65-F5344CB8AC3E}">
        <p14:creationId xmlns:p14="http://schemas.microsoft.com/office/powerpoint/2010/main" val="22360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86521" y="1628800"/>
            <a:ext cx="416046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de-DE" b="1" i="1" dirty="0" smtClean="0">
                <a:latin typeface="Calibri"/>
              </a:rPr>
              <a:t>Advantages</a:t>
            </a:r>
          </a:p>
          <a:p>
            <a:endParaRPr lang="en-US" altLang="de-DE" b="1" i="1" dirty="0" smtClean="0"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en-US" dirty="0"/>
              <a:t>High efficiency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 </a:t>
            </a:r>
            <a:r>
              <a:rPr lang="en-US" dirty="0"/>
              <a:t>local emissions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 operation costs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 dependency on energy prices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Reduction of the energy consumption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Use of low grade heat contained in air, water, ground and excess heat from various sources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Reliable and low-maintenance technology</a:t>
            </a:r>
          </a:p>
          <a:p>
            <a:endParaRPr lang="en-US" altLang="de-D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7" name="2 Rectángulo"/>
          <p:cNvSpPr>
            <a:spLocks noChangeArrowheads="1"/>
          </p:cNvSpPr>
          <p:nvPr/>
        </p:nvSpPr>
        <p:spPr bwMode="auto">
          <a:xfrm>
            <a:off x="4499992" y="1628800"/>
            <a:ext cx="441574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de-DE" b="1" i="1" dirty="0" smtClean="0">
                <a:latin typeface="Calibri"/>
              </a:rPr>
              <a:t>Disadvantages </a:t>
            </a:r>
          </a:p>
          <a:p>
            <a:endParaRPr lang="en-US" altLang="de-DE" b="1" i="1" dirty="0" smtClean="0"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en-US" altLang="de-DE" dirty="0" smtClean="0">
                <a:latin typeface="Calibri"/>
              </a:rPr>
              <a:t>High </a:t>
            </a:r>
            <a:r>
              <a:rPr lang="en-US" altLang="de-DE" dirty="0">
                <a:latin typeface="Calibri"/>
              </a:rPr>
              <a:t>investment </a:t>
            </a:r>
            <a:r>
              <a:rPr lang="en-US" altLang="de-DE" dirty="0" smtClean="0">
                <a:latin typeface="Calibri"/>
              </a:rPr>
              <a:t>costs compared to other heat supply systems</a:t>
            </a:r>
            <a:endParaRPr lang="en-US" altLang="de-DE" dirty="0"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en-US" dirty="0" smtClean="0"/>
              <a:t>High efficient use of the heat pumps is only possible for low flow temperatures in the heat </a:t>
            </a:r>
            <a:r>
              <a:rPr lang="en-US" dirty="0"/>
              <a:t>distribution system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altLang="de-DE" dirty="0">
                <a:latin typeface="Calibri"/>
              </a:rPr>
              <a:t>Possible auxiliary </a:t>
            </a:r>
            <a:r>
              <a:rPr lang="en-US" altLang="de-DE" dirty="0" smtClean="0">
                <a:latin typeface="Calibri"/>
              </a:rPr>
              <a:t>heater in cases where no low temperature distribution system is installed / installable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Temperature of the heat source is only constant with water source heat pumps</a:t>
            </a:r>
          </a:p>
        </p:txBody>
      </p:sp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smtClean="0"/>
              <a:t>Advantages / </a:t>
            </a:r>
            <a:r>
              <a:rPr lang="de-DE" sz="2800" dirty="0" err="1" smtClean="0"/>
              <a:t>disadvantages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pumps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257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attention!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fr-FR" dirty="0" smtClean="0"/>
              <a:t>www.progressheat.eu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4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Heat</a:t>
            </a:r>
            <a:r>
              <a:rPr lang="de-AT" dirty="0" smtClean="0"/>
              <a:t> </a:t>
            </a:r>
            <a:r>
              <a:rPr lang="de-AT" dirty="0" err="1" smtClean="0"/>
              <a:t>pumps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7584" y="5229200"/>
            <a:ext cx="6400800" cy="694928"/>
          </a:xfrm>
        </p:spPr>
        <p:txBody>
          <a:bodyPr/>
          <a:lstStyle/>
          <a:p>
            <a:r>
              <a:rPr lang="en-GB" dirty="0" smtClean="0"/>
              <a:t>Capacity </a:t>
            </a:r>
            <a:r>
              <a:rPr lang="en-GB" dirty="0"/>
              <a:t>Building Material</a:t>
            </a:r>
          </a:p>
        </p:txBody>
      </p:sp>
    </p:spTree>
    <p:extLst>
      <p:ext uri="{BB962C8B-B14F-4D97-AF65-F5344CB8AC3E}">
        <p14:creationId xmlns:p14="http://schemas.microsoft.com/office/powerpoint/2010/main" val="1969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solidFill>
                  <a:prstClr val="black"/>
                </a:solidFill>
              </a:rPr>
              <a:t>Heat</a:t>
            </a:r>
            <a:r>
              <a:rPr lang="fr-FR" u="sng" dirty="0" smtClean="0">
                <a:solidFill>
                  <a:prstClr val="black"/>
                </a:solidFill>
              </a:rPr>
              <a:t> </a:t>
            </a:r>
            <a:r>
              <a:rPr lang="fr-FR" u="sng" dirty="0" err="1" smtClean="0">
                <a:solidFill>
                  <a:prstClr val="black"/>
                </a:solidFill>
              </a:rPr>
              <a:t>pumps</a:t>
            </a:r>
            <a:endParaRPr lang="fr-FR" u="sng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prstClr val="black"/>
              </a:solidFill>
            </a:endParaRPr>
          </a:p>
          <a:p>
            <a:r>
              <a:rPr lang="fr-FR" dirty="0" smtClean="0">
                <a:solidFill>
                  <a:prstClr val="black"/>
                </a:solidFill>
              </a:rPr>
              <a:t>The </a:t>
            </a:r>
            <a:r>
              <a:rPr lang="fr-FR" dirty="0" err="1" smtClean="0">
                <a:solidFill>
                  <a:prstClr val="black"/>
                </a:solidFill>
              </a:rPr>
              <a:t>following</a:t>
            </a:r>
            <a:r>
              <a:rPr lang="fr-FR" dirty="0" smtClean="0">
                <a:solidFill>
                  <a:prstClr val="black"/>
                </a:solidFill>
              </a:rPr>
              <a:t> slides </a:t>
            </a:r>
            <a:r>
              <a:rPr lang="fr-FR" dirty="0" err="1" smtClean="0">
                <a:solidFill>
                  <a:prstClr val="black"/>
                </a:solidFill>
              </a:rPr>
              <a:t>give</a:t>
            </a:r>
            <a:r>
              <a:rPr lang="fr-FR" dirty="0" smtClean="0">
                <a:solidFill>
                  <a:prstClr val="black"/>
                </a:solidFill>
              </a:rPr>
              <a:t> an introduction to the use of </a:t>
            </a:r>
            <a:r>
              <a:rPr lang="fr-FR" dirty="0" err="1" smtClean="0">
                <a:solidFill>
                  <a:prstClr val="black"/>
                </a:solidFill>
              </a:rPr>
              <a:t>heat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pumps</a:t>
            </a:r>
            <a:r>
              <a:rPr lang="fr-FR" dirty="0" smtClean="0">
                <a:solidFill>
                  <a:prstClr val="black"/>
                </a:solidFill>
              </a:rPr>
              <a:t> for </a:t>
            </a:r>
            <a:r>
              <a:rPr lang="fr-FR" dirty="0" err="1" smtClean="0">
                <a:solidFill>
                  <a:prstClr val="black"/>
                </a:solidFill>
              </a:rPr>
              <a:t>providing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space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heating</a:t>
            </a:r>
            <a:r>
              <a:rPr lang="fr-FR" dirty="0" smtClean="0">
                <a:solidFill>
                  <a:prstClr val="black"/>
                </a:solidFill>
              </a:rPr>
              <a:t> and </a:t>
            </a:r>
            <a:r>
              <a:rPr lang="fr-FR" dirty="0" err="1" smtClean="0">
                <a:solidFill>
                  <a:prstClr val="black"/>
                </a:solidFill>
              </a:rPr>
              <a:t>domestic</a:t>
            </a:r>
            <a:r>
              <a:rPr lang="fr-FR" dirty="0" smtClean="0">
                <a:solidFill>
                  <a:prstClr val="black"/>
                </a:solidFill>
              </a:rPr>
              <a:t> hot water to buildings. This </a:t>
            </a:r>
            <a:r>
              <a:rPr lang="fr-FR" dirty="0" err="1" smtClean="0">
                <a:solidFill>
                  <a:prstClr val="black"/>
                </a:solidFill>
              </a:rPr>
              <a:t>includes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principles</a:t>
            </a:r>
            <a:r>
              <a:rPr lang="fr-FR" dirty="0" smtClean="0">
                <a:solidFill>
                  <a:prstClr val="black"/>
                </a:solidFill>
              </a:rPr>
              <a:t> of </a:t>
            </a:r>
            <a:r>
              <a:rPr lang="fr-FR" dirty="0" err="1" smtClean="0">
                <a:solidFill>
                  <a:prstClr val="black"/>
                </a:solidFill>
              </a:rPr>
              <a:t>different</a:t>
            </a:r>
            <a:r>
              <a:rPr lang="fr-FR" dirty="0" smtClean="0">
                <a:solidFill>
                  <a:prstClr val="black"/>
                </a:solidFill>
              </a:rPr>
              <a:t> types of </a:t>
            </a:r>
            <a:r>
              <a:rPr lang="fr-FR" dirty="0" err="1" smtClean="0">
                <a:solidFill>
                  <a:prstClr val="black"/>
                </a:solidFill>
              </a:rPr>
              <a:t>heat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pumps</a:t>
            </a:r>
            <a:r>
              <a:rPr lang="fr-FR" dirty="0" smtClean="0">
                <a:solidFill>
                  <a:prstClr val="black"/>
                </a:solidFill>
              </a:rPr>
              <a:t>, </a:t>
            </a:r>
            <a:r>
              <a:rPr lang="fr-FR" dirty="0" err="1" smtClean="0">
                <a:solidFill>
                  <a:prstClr val="black"/>
                </a:solidFill>
              </a:rPr>
              <a:t>examples</a:t>
            </a:r>
            <a:r>
              <a:rPr lang="fr-FR" dirty="0" smtClean="0">
                <a:solidFill>
                  <a:prstClr val="black"/>
                </a:solidFill>
              </a:rPr>
              <a:t> of </a:t>
            </a:r>
            <a:r>
              <a:rPr lang="fr-FR" dirty="0" err="1" smtClean="0">
                <a:solidFill>
                  <a:prstClr val="black"/>
                </a:solidFill>
              </a:rPr>
              <a:t>investment</a:t>
            </a:r>
            <a:r>
              <a:rPr lang="fr-FR" dirty="0" smtClean="0">
                <a:solidFill>
                  <a:prstClr val="black"/>
                </a:solidFill>
              </a:rPr>
              <a:t> and </a:t>
            </a:r>
            <a:r>
              <a:rPr lang="fr-FR" dirty="0" err="1" smtClean="0">
                <a:solidFill>
                  <a:prstClr val="black"/>
                </a:solidFill>
              </a:rPr>
              <a:t>operation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costs</a:t>
            </a:r>
            <a:r>
              <a:rPr lang="fr-FR" dirty="0" smtClean="0">
                <a:solidFill>
                  <a:prstClr val="black"/>
                </a:solidFill>
              </a:rPr>
              <a:t> as </a:t>
            </a:r>
            <a:r>
              <a:rPr lang="fr-FR" dirty="0" err="1" smtClean="0">
                <a:solidFill>
                  <a:prstClr val="black"/>
                </a:solidFill>
              </a:rPr>
              <a:t>well</a:t>
            </a:r>
            <a:r>
              <a:rPr lang="fr-FR" dirty="0" smtClean="0">
                <a:solidFill>
                  <a:prstClr val="black"/>
                </a:solidFill>
              </a:rPr>
              <a:t> as </a:t>
            </a:r>
            <a:r>
              <a:rPr lang="fr-FR" dirty="0" err="1" smtClean="0">
                <a:solidFill>
                  <a:prstClr val="black"/>
                </a:solidFill>
              </a:rPr>
              <a:t>advantages</a:t>
            </a:r>
            <a:r>
              <a:rPr lang="fr-FR" dirty="0" smtClean="0">
                <a:solidFill>
                  <a:prstClr val="black"/>
                </a:solidFill>
              </a:rPr>
              <a:t> and </a:t>
            </a:r>
            <a:r>
              <a:rPr lang="fr-FR" dirty="0" err="1" smtClean="0">
                <a:solidFill>
                  <a:prstClr val="black"/>
                </a:solidFill>
              </a:rPr>
              <a:t>disadvantages</a:t>
            </a:r>
            <a:r>
              <a:rPr lang="fr-FR" dirty="0" smtClean="0">
                <a:solidFill>
                  <a:prstClr val="black"/>
                </a:solidFill>
              </a:rPr>
              <a:t> of </a:t>
            </a:r>
            <a:r>
              <a:rPr lang="fr-FR" dirty="0" err="1" smtClean="0">
                <a:solidFill>
                  <a:prstClr val="black"/>
                </a:solidFill>
              </a:rPr>
              <a:t>this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technology</a:t>
            </a:r>
            <a:r>
              <a:rPr lang="fr-FR" dirty="0" smtClean="0">
                <a:solidFill>
                  <a:prstClr val="black"/>
                </a:solidFill>
              </a:rPr>
              <a:t>. </a:t>
            </a:r>
          </a:p>
          <a:p>
            <a:endParaRPr lang="fr-FR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Target group: staff of local, regional and national administrations not familiar with the </a:t>
            </a:r>
            <a:r>
              <a:rPr lang="en-GB" dirty="0" smtClean="0">
                <a:solidFill>
                  <a:prstClr val="black"/>
                </a:solidFill>
              </a:rPr>
              <a:t>topic</a:t>
            </a:r>
            <a:endParaRPr lang="fr-F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02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Content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24000" y="2134800"/>
            <a:ext cx="80454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Introduction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Technical aspects</a:t>
            </a:r>
          </a:p>
          <a:p>
            <a:pPr marL="800100" lvl="1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Types and principles</a:t>
            </a:r>
          </a:p>
          <a:p>
            <a:pPr marL="800100" lvl="1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de-AT" sz="2000" dirty="0" err="1" smtClean="0">
                <a:solidFill>
                  <a:prstClr val="black"/>
                </a:solidFill>
              </a:rPr>
              <a:t>Heat</a:t>
            </a:r>
            <a:r>
              <a:rPr lang="de-AT" sz="2000" dirty="0" smtClean="0">
                <a:solidFill>
                  <a:prstClr val="black"/>
                </a:solidFill>
              </a:rPr>
              <a:t> </a:t>
            </a:r>
            <a:r>
              <a:rPr lang="de-AT" sz="2000" dirty="0" err="1" smtClean="0">
                <a:solidFill>
                  <a:prstClr val="black"/>
                </a:solidFill>
              </a:rPr>
              <a:t>sources</a:t>
            </a:r>
            <a:endParaRPr lang="en-GB" sz="2000" dirty="0" smtClean="0">
              <a:solidFill>
                <a:prstClr val="black"/>
              </a:solidFill>
            </a:endParaRPr>
          </a:p>
          <a:p>
            <a:pPr marL="800100" lvl="1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Efficiency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prstClr val="black"/>
                </a:solidFill>
              </a:rPr>
              <a:t>Investment </a:t>
            </a:r>
            <a:r>
              <a:rPr lang="de-AT" sz="2000" dirty="0" err="1" smtClean="0">
                <a:solidFill>
                  <a:prstClr val="black"/>
                </a:solidFill>
              </a:rPr>
              <a:t>and</a:t>
            </a:r>
            <a:r>
              <a:rPr lang="de-AT" sz="2000" dirty="0" smtClean="0">
                <a:solidFill>
                  <a:prstClr val="black"/>
                </a:solidFill>
              </a:rPr>
              <a:t> </a:t>
            </a:r>
            <a:r>
              <a:rPr lang="de-AT" sz="2000" dirty="0" err="1" smtClean="0">
                <a:solidFill>
                  <a:prstClr val="black"/>
                </a:solidFill>
              </a:rPr>
              <a:t>operation</a:t>
            </a:r>
            <a:r>
              <a:rPr lang="de-AT" sz="2000" dirty="0" smtClean="0">
                <a:solidFill>
                  <a:prstClr val="black"/>
                </a:solidFill>
              </a:rPr>
              <a:t> </a:t>
            </a:r>
            <a:r>
              <a:rPr lang="de-AT" sz="2000" dirty="0" err="1" smtClean="0">
                <a:solidFill>
                  <a:prstClr val="black"/>
                </a:solidFill>
              </a:rPr>
              <a:t>costs</a:t>
            </a:r>
            <a:endParaRPr lang="en-GB" sz="20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Advantages / Disadvantages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30297" y="1444714"/>
            <a:ext cx="773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9887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13001" y="1556792"/>
            <a:ext cx="804543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Heat pumps shift thermal energy from lower temperatures to higher temperatures or the other way round.</a:t>
            </a:r>
          </a:p>
          <a:p>
            <a:pPr marL="342900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 smtClean="0"/>
              <a:t>Thus, heat </a:t>
            </a:r>
            <a:r>
              <a:rPr lang="en-US" altLang="de-DE" sz="2000" kern="0" dirty="0"/>
              <a:t>pumps can be used for heating or </a:t>
            </a:r>
            <a:r>
              <a:rPr lang="en-US" altLang="de-DE" sz="2000" kern="0" dirty="0" smtClean="0"/>
              <a:t>cooling.</a:t>
            </a:r>
            <a:endParaRPr lang="en-US" sz="2000" kern="0" dirty="0"/>
          </a:p>
          <a:p>
            <a:pPr marL="342900" indent="-342900" defTabSz="449263" eaLnBrk="0" fontAlgn="base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sz="2000" kern="0" dirty="0" smtClean="0"/>
              <a:t>Different types of heat pumps exist: </a:t>
            </a:r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kern="0" dirty="0" smtClean="0"/>
              <a:t>compression </a:t>
            </a:r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kern="0" dirty="0" smtClean="0"/>
              <a:t>absorption</a:t>
            </a:r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kern="0" dirty="0" smtClean="0"/>
              <a:t>rotation</a:t>
            </a:r>
          </a:p>
          <a:p>
            <a:pPr marL="800100" lvl="1" indent="-342900">
              <a:lnSpc>
                <a:spcPct val="120000"/>
              </a:lnSpc>
              <a:spcAft>
                <a:spcPct val="20000"/>
              </a:spcAft>
              <a:buFont typeface="Wingdings" panose="05000000000000000000" pitchFamily="2" charset="2"/>
              <a:buChar char="§"/>
            </a:pPr>
            <a:endParaRPr lang="de-DE" sz="12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de-DE" sz="2000" kern="0" dirty="0"/>
              <a:t>Most </a:t>
            </a:r>
            <a:r>
              <a:rPr lang="de-DE" sz="2000" kern="0" dirty="0" err="1"/>
              <a:t>common</a:t>
            </a:r>
            <a:r>
              <a:rPr lang="de-DE" sz="2000" kern="0" dirty="0"/>
              <a:t> </a:t>
            </a:r>
            <a:r>
              <a:rPr lang="de-DE" sz="2000" kern="0" dirty="0" err="1"/>
              <a:t>sources</a:t>
            </a:r>
            <a:r>
              <a:rPr lang="de-DE" sz="2000" kern="0" dirty="0"/>
              <a:t> </a:t>
            </a:r>
            <a:r>
              <a:rPr lang="de-DE" sz="2000" kern="0" dirty="0" err="1"/>
              <a:t>of</a:t>
            </a:r>
            <a:r>
              <a:rPr lang="de-DE" sz="2000" kern="0" dirty="0"/>
              <a:t> </a:t>
            </a:r>
            <a:r>
              <a:rPr lang="de-DE" sz="2000" kern="0" dirty="0" err="1"/>
              <a:t>heat</a:t>
            </a:r>
            <a:r>
              <a:rPr lang="de-DE" sz="2000" kern="0" dirty="0"/>
              <a:t> </a:t>
            </a:r>
            <a:r>
              <a:rPr lang="de-DE" sz="2000" kern="0" dirty="0" err="1"/>
              <a:t>used</a:t>
            </a:r>
            <a:r>
              <a:rPr lang="de-DE" sz="2000" kern="0" dirty="0"/>
              <a:t> </a:t>
            </a:r>
            <a:r>
              <a:rPr lang="de-DE" sz="2000" kern="0" dirty="0" err="1"/>
              <a:t>with</a:t>
            </a:r>
            <a:r>
              <a:rPr lang="de-DE" sz="2000" kern="0" dirty="0"/>
              <a:t> </a:t>
            </a:r>
            <a:r>
              <a:rPr lang="de-DE" sz="2000" kern="0" dirty="0" err="1"/>
              <a:t>heat</a:t>
            </a:r>
            <a:r>
              <a:rPr lang="de-DE" sz="2000" kern="0" dirty="0"/>
              <a:t> </a:t>
            </a:r>
            <a:r>
              <a:rPr lang="de-DE" sz="2000" kern="0" dirty="0" err="1"/>
              <a:t>pumps</a:t>
            </a:r>
            <a:r>
              <a:rPr lang="de-DE" sz="2000" kern="0" dirty="0"/>
              <a:t> </a:t>
            </a:r>
            <a:r>
              <a:rPr lang="de-DE" sz="2000" kern="0" dirty="0" err="1"/>
              <a:t>are</a:t>
            </a:r>
            <a:endParaRPr lang="de-DE" sz="2000" kern="0" dirty="0"/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DE" kern="0" dirty="0" err="1"/>
              <a:t>air</a:t>
            </a:r>
            <a:endParaRPr lang="de-DE" kern="0" dirty="0"/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DE" kern="0" dirty="0" err="1" smtClean="0"/>
              <a:t>soil</a:t>
            </a:r>
            <a:endParaRPr lang="de-DE" kern="0" dirty="0" smtClean="0"/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DE" kern="0" dirty="0" err="1" smtClean="0"/>
              <a:t>groundwater</a:t>
            </a:r>
            <a:endParaRPr lang="de-DE" kern="0" dirty="0" smtClean="0"/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DE" kern="0" dirty="0" err="1" smtClean="0"/>
              <a:t>river</a:t>
            </a:r>
            <a:r>
              <a:rPr lang="de-DE" kern="0" dirty="0" smtClean="0"/>
              <a:t> </a:t>
            </a:r>
            <a:r>
              <a:rPr lang="de-DE" kern="0" dirty="0" err="1" smtClean="0"/>
              <a:t>and</a:t>
            </a:r>
            <a:r>
              <a:rPr lang="de-DE" kern="0" dirty="0" smtClean="0"/>
              <a:t> </a:t>
            </a:r>
            <a:r>
              <a:rPr lang="de-DE" kern="0" dirty="0" err="1" smtClean="0"/>
              <a:t>sewage</a:t>
            </a:r>
            <a:r>
              <a:rPr lang="de-DE" kern="0" dirty="0" smtClean="0"/>
              <a:t> </a:t>
            </a:r>
            <a:r>
              <a:rPr lang="de-DE" kern="0" dirty="0" err="1" smtClean="0"/>
              <a:t>water</a:t>
            </a:r>
            <a:endParaRPr lang="de-DE" kern="0" dirty="0" smtClean="0"/>
          </a:p>
          <a:p>
            <a:pPr marL="800100" lvl="1" indent="-342900" defTabSz="449263" eaLnBrk="0" fontAlgn="base" hangingPunct="0">
              <a:lnSpc>
                <a:spcPct val="105000"/>
              </a:lnSpc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DE" kern="0" dirty="0" err="1" smtClean="0"/>
              <a:t>excess</a:t>
            </a:r>
            <a:r>
              <a:rPr lang="de-DE" kern="0" dirty="0" smtClean="0"/>
              <a:t> </a:t>
            </a:r>
            <a:r>
              <a:rPr lang="de-DE" kern="0" dirty="0" err="1" smtClean="0"/>
              <a:t>heat</a:t>
            </a:r>
            <a:r>
              <a:rPr lang="de-DE" kern="0" dirty="0" smtClean="0"/>
              <a:t> </a:t>
            </a:r>
            <a:r>
              <a:rPr lang="de-DE" kern="0" dirty="0" err="1" smtClean="0"/>
              <a:t>from</a:t>
            </a:r>
            <a:r>
              <a:rPr lang="de-DE" kern="0" dirty="0" smtClean="0"/>
              <a:t> </a:t>
            </a:r>
            <a:r>
              <a:rPr lang="de-DE" kern="0" dirty="0" err="1" smtClean="0"/>
              <a:t>various</a:t>
            </a:r>
            <a:r>
              <a:rPr lang="de-DE" kern="0" dirty="0" smtClean="0"/>
              <a:t> </a:t>
            </a:r>
            <a:r>
              <a:rPr lang="de-DE" kern="0" dirty="0" err="1" smtClean="0"/>
              <a:t>sources</a:t>
            </a:r>
            <a:endParaRPr lang="de-DE" kern="0" dirty="0" smtClean="0"/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411760" y="404664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Introduction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806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411760" y="404664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Refrigerants</a:t>
            </a:r>
            <a:r>
              <a:rPr lang="de-DE" sz="2800" dirty="0" smtClean="0"/>
              <a:t> </a:t>
            </a:r>
            <a:r>
              <a:rPr lang="de-DE" sz="2800" dirty="0" err="1" smtClean="0"/>
              <a:t>used</a:t>
            </a:r>
            <a:r>
              <a:rPr lang="de-DE" sz="2800" dirty="0" smtClean="0"/>
              <a:t> in </a:t>
            </a:r>
            <a:r>
              <a:rPr lang="de-DE" sz="2800" dirty="0" err="1" smtClean="0"/>
              <a:t>heat</a:t>
            </a:r>
            <a:r>
              <a:rPr lang="de-DE" sz="2800" dirty="0" smtClean="0"/>
              <a:t> </a:t>
            </a:r>
            <a:r>
              <a:rPr lang="de-DE" sz="2800" dirty="0" err="1" smtClean="0"/>
              <a:t>pumps</a:t>
            </a:r>
            <a:endParaRPr lang="de-DE" sz="2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212725" y="2132856"/>
            <a:ext cx="752762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11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2pPr>
            <a:lvl3pPr marL="11430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3pPr>
            <a:lvl4pPr marL="16002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kumimoji="0" lang="en-US" alt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Fluids which are use</a:t>
            </a:r>
            <a:r>
              <a:rPr lang="en-US" altLang="de-DE" sz="2000" i="1" kern="0" dirty="0" smtClean="0">
                <a:solidFill>
                  <a:schemeClr val="tx1"/>
                </a:solidFill>
              </a:rPr>
              <a:t>d for heat transfer in a refrigeration system and which absorbs heat at a lower temperature and pressure and emits heat at a higher temperature and pressure.</a:t>
            </a:r>
            <a:endParaRPr kumimoji="0" lang="en-US" altLang="de-DE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kumimoji="0" lang="en-US" alt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(DIN EN 378-1 Abs. 3.7.1)</a:t>
            </a:r>
          </a:p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endParaRPr kumimoji="0" lang="en-US" alt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kumimoji="0" lang="en-US" altLang="de-DE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Boiling temperatures of important refrigerants: </a:t>
            </a:r>
          </a:p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 smtClean="0">
                <a:solidFill>
                  <a:schemeClr val="tx1"/>
                </a:solidFill>
              </a:rPr>
              <a:t>A</a:t>
            </a:r>
            <a:r>
              <a:rPr kumimoji="0" lang="en-US" altLang="de-DE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mmonia</a:t>
            </a:r>
            <a:r>
              <a:rPr kumimoji="0" lang="en-US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		=	-33,0 °C at 1,00 bar</a:t>
            </a:r>
          </a:p>
          <a:p>
            <a:pPr marL="0" marR="0" lvl="0" indent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kumimoji="0" lang="en-US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Hydrocarbons		= 	-26,3 °C at 1,00 bar</a:t>
            </a:r>
          </a:p>
        </p:txBody>
      </p:sp>
    </p:spTree>
    <p:extLst>
      <p:ext uri="{BB962C8B-B14F-4D97-AF65-F5344CB8AC3E}">
        <p14:creationId xmlns:p14="http://schemas.microsoft.com/office/powerpoint/2010/main" val="13158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Principle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a </a:t>
            </a:r>
            <a:br>
              <a:rPr lang="de-DE" sz="2800" dirty="0" smtClean="0"/>
            </a:br>
            <a:r>
              <a:rPr lang="de-DE" sz="2800" dirty="0" err="1" smtClean="0"/>
              <a:t>compression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pump</a:t>
            </a:r>
            <a:endParaRPr lang="de-DE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01" y="1988840"/>
            <a:ext cx="7846715" cy="395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508104" y="6021288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Source: CC BY-SA 3.0, </a:t>
            </a:r>
            <a:r>
              <a:rPr lang="de-DE" sz="1200" dirty="0" err="1" smtClean="0"/>
              <a:t>EnergieAgentur.NRW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5981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br>
              <a:rPr lang="de-DE" sz="2800" dirty="0"/>
            </a:br>
            <a:r>
              <a:rPr lang="de-DE" sz="2800" dirty="0" err="1"/>
              <a:t>compression</a:t>
            </a:r>
            <a:r>
              <a:rPr lang="de-DE" sz="2800" dirty="0"/>
              <a:t> </a:t>
            </a:r>
            <a:r>
              <a:rPr lang="de-DE" sz="2800" dirty="0" err="1"/>
              <a:t>heat</a:t>
            </a:r>
            <a:r>
              <a:rPr lang="de-DE" sz="2800" dirty="0"/>
              <a:t> pump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572765" y="1772816"/>
            <a:ext cx="752762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11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2pPr>
            <a:lvl3pPr marL="11430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3pPr>
            <a:lvl4pPr marL="16002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eaLnBrk="0" fontAlgn="base" hangingPunct="0">
              <a:lnSpc>
                <a:spcPct val="11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457200" marR="0" lvl="0" indent="-45720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 smtClean="0">
                <a:solidFill>
                  <a:schemeClr val="tx1"/>
                </a:solidFill>
              </a:rPr>
              <a:t>The refrigerant is fed with heat from an external source. This increases the temperature of the refrigerant until vaporization.</a:t>
            </a:r>
          </a:p>
          <a:p>
            <a:pPr marL="457200" indent="-457200">
              <a:lnSpc>
                <a:spcPct val="105000"/>
              </a:lnSpc>
              <a:buClrTx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sz="2000" dirty="0" smtClean="0"/>
              <a:t>The vapour then is brought into an electric compressor increasing pressure and temperature of the vapour.</a:t>
            </a:r>
          </a:p>
          <a:p>
            <a:pPr marL="457200" lvl="0" indent="-457200">
              <a:lnSpc>
                <a:spcPct val="105000"/>
              </a:lnSpc>
              <a:buClrTx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GB" altLang="de-DE" sz="2000" kern="0" dirty="0" smtClean="0">
                <a:solidFill>
                  <a:schemeClr val="tx1"/>
                </a:solidFill>
              </a:rPr>
              <a:t>The vapour at higher pressure enters the condenser. There the refrigerant is forced to exchange part of the contained heat to a heat absorbing fluid. This leads to the condensation of the refrigerant. </a:t>
            </a:r>
          </a:p>
          <a:p>
            <a:pPr marL="457200" indent="-457200">
              <a:lnSpc>
                <a:spcPct val="105000"/>
              </a:lnSpc>
              <a:buClrTx/>
              <a:buFont typeface="+mj-lt"/>
              <a:buAutoNum type="arabicPeriod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 smtClean="0">
                <a:solidFill>
                  <a:schemeClr val="tx1"/>
                </a:solidFill>
              </a:rPr>
              <a:t>The condensed refrigerant is passed through an expansion </a:t>
            </a:r>
            <a:r>
              <a:rPr lang="en-GB" sz="2000" dirty="0" smtClean="0"/>
              <a:t>valve. This reduces the pressure and temperature to the starting conditions.</a:t>
            </a:r>
          </a:p>
          <a:p>
            <a:pPr marL="0" lvl="0" indent="0">
              <a:lnSpc>
                <a:spcPct val="105000"/>
              </a:lnSpc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en-US" altLang="de-DE" sz="2000" kern="0" dirty="0" smtClean="0">
                <a:solidFill>
                  <a:schemeClr val="tx1"/>
                </a:solidFill>
              </a:rPr>
              <a:t> </a:t>
            </a:r>
            <a:endParaRPr lang="en-US" altLang="de-DE" sz="2000" kern="0" dirty="0">
              <a:solidFill>
                <a:schemeClr val="tx1"/>
              </a:solidFill>
            </a:endParaRPr>
          </a:p>
          <a:p>
            <a:pPr marR="0" lvl="0" algn="l" defTabSz="449263" rtl="0" eaLnBrk="0" fontAlgn="base" latinLnBrk="0" hangingPunct="0">
              <a:lnSpc>
                <a:spcPct val="10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endParaRPr kumimoji="0" lang="en-US" alt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893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048672" cy="922114"/>
          </a:xfrm>
        </p:spPr>
        <p:txBody>
          <a:bodyPr/>
          <a:lstStyle/>
          <a:p>
            <a:r>
              <a:rPr lang="de-DE" sz="2800" dirty="0" err="1" smtClean="0"/>
              <a:t>Principle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a </a:t>
            </a:r>
            <a:br>
              <a:rPr lang="de-DE" sz="2800" dirty="0" smtClean="0"/>
            </a:br>
            <a:r>
              <a:rPr lang="de-DE" sz="2800" dirty="0" err="1" smtClean="0"/>
              <a:t>compression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r>
              <a:rPr lang="de-DE" sz="2800" dirty="0" smtClean="0"/>
              <a:t> pump</a:t>
            </a:r>
            <a:endParaRPr lang="de-DE" sz="2800" dirty="0"/>
          </a:p>
        </p:txBody>
      </p:sp>
      <p:sp>
        <p:nvSpPr>
          <p:cNvPr id="6" name="Textfeld 1"/>
          <p:cNvSpPr txBox="1"/>
          <p:nvPr/>
        </p:nvSpPr>
        <p:spPr>
          <a:xfrm>
            <a:off x="3435375" y="6407750"/>
            <a:ext cx="3080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Source: </a:t>
            </a:r>
            <a:r>
              <a:rPr lang="de-DE" sz="1100" dirty="0" err="1" smtClean="0"/>
              <a:t>Energy</a:t>
            </a:r>
            <a:r>
              <a:rPr lang="de-DE" sz="1100" dirty="0" smtClean="0"/>
              <a:t> </a:t>
            </a:r>
            <a:r>
              <a:rPr lang="de-DE" sz="1100" dirty="0"/>
              <a:t>E</a:t>
            </a:r>
            <a:r>
              <a:rPr lang="de-DE" sz="1100" dirty="0" smtClean="0"/>
              <a:t>ngineers GmbH</a:t>
            </a:r>
            <a:endParaRPr lang="de-DE" sz="11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01788" y="1490117"/>
            <a:ext cx="5544617" cy="4896544"/>
            <a:chOff x="2411761" y="1844823"/>
            <a:chExt cx="5184576" cy="466298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1" y="1844823"/>
              <a:ext cx="5184576" cy="4662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3707904" y="2263013"/>
              <a:ext cx="331224" cy="217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851920" y="2277482"/>
              <a:ext cx="0" cy="215414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688522" y="5858224"/>
              <a:ext cx="331224" cy="217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10" idx="2"/>
              <a:endCxn id="10" idx="0"/>
            </p:cNvCxnSpPr>
            <p:nvPr/>
          </p:nvCxnSpPr>
          <p:spPr>
            <a:xfrm flipV="1">
              <a:off x="3854134" y="5858224"/>
              <a:ext cx="0" cy="217978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76DBD72479F4B8CF253A209F192CD" ma:contentTypeVersion="12" ma:contentTypeDescription="Een nieuw document maken." ma:contentTypeScope="" ma:versionID="444664511f999b5290216b64298e2c90">
  <xsd:schema xmlns:xsd="http://www.w3.org/2001/XMLSchema" xmlns:xs="http://www.w3.org/2001/XMLSchema" xmlns:p="http://schemas.microsoft.com/office/2006/metadata/properties" xmlns:ns2="e33fb15c-fbc6-44f3-bd5b-4f69152c4932" xmlns:ns3="b242cac3-f61b-4ba9-b286-676973032a47" targetNamespace="http://schemas.microsoft.com/office/2006/metadata/properties" ma:root="true" ma:fieldsID="084d4867d2ae29ede41ed792e55eb0cb" ns2:_="" ns3:_="">
    <xsd:import namespace="e33fb15c-fbc6-44f3-bd5b-4f69152c4932"/>
    <xsd:import namespace="b242cac3-f61b-4ba9-b286-676973032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3fb15c-fbc6-44f3-bd5b-4f69152c49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2cac3-f61b-4ba9-b286-676973032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75361F-4C9B-4219-9DDF-31427714ECDC}"/>
</file>

<file path=customXml/itemProps2.xml><?xml version="1.0" encoding="utf-8"?>
<ds:datastoreItem xmlns:ds="http://schemas.openxmlformats.org/officeDocument/2006/customXml" ds:itemID="{11CF0536-17B9-4EF9-BEC9-A55F26CD7308}"/>
</file>

<file path=customXml/itemProps3.xml><?xml version="1.0" encoding="utf-8"?>
<ds:datastoreItem xmlns:ds="http://schemas.openxmlformats.org/officeDocument/2006/customXml" ds:itemID="{723D2DE9-DC34-464F-B381-0C00D74B04E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On-screen Show (4:3)</PresentationFormat>
  <Paragraphs>154</Paragraphs>
  <Slides>18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2_Conception personnalisée</vt:lpstr>
      <vt:lpstr>Thème Office</vt:lpstr>
      <vt:lpstr>1_Thème Office</vt:lpstr>
      <vt:lpstr>progRESsHEAT</vt:lpstr>
      <vt:lpstr> Heat pumps</vt:lpstr>
      <vt:lpstr>Introduction</vt:lpstr>
      <vt:lpstr>Content</vt:lpstr>
      <vt:lpstr>Introduction</vt:lpstr>
      <vt:lpstr>Refrigerants used in heat pumps</vt:lpstr>
      <vt:lpstr>Principle of a  compression heat pump</vt:lpstr>
      <vt:lpstr>Principle of a  compression heat pump</vt:lpstr>
      <vt:lpstr>Principle of a  compression heat pump</vt:lpstr>
      <vt:lpstr>Principle of an  absorption heat pump</vt:lpstr>
      <vt:lpstr>Principles of heat sources for heat pumps</vt:lpstr>
      <vt:lpstr>Heat pump using the heat in the ambient air</vt:lpstr>
      <vt:lpstr>Heat pump  using the heat in the soil</vt:lpstr>
      <vt:lpstr>Heat pump using the heat in the ground water</vt:lpstr>
      <vt:lpstr>Efficiency of heat pumps (Coefficient of performance)</vt:lpstr>
      <vt:lpstr>Investment and operation costs  of heat pumps</vt:lpstr>
      <vt:lpstr>Advantages / disadvantages of heat pumps</vt:lpstr>
      <vt:lpstr>Thank you for your attention!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pump</dc:title>
  <dc:creator>Frankenbach, Svenja</dc:creator>
  <cp:lastModifiedBy>hummel</cp:lastModifiedBy>
  <cp:revision>135</cp:revision>
  <dcterms:created xsi:type="dcterms:W3CDTF">2017-03-02T09:40:39Z</dcterms:created>
  <dcterms:modified xsi:type="dcterms:W3CDTF">2017-12-07T22:06:42Z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0x010100A3476DBD72479F4B8CF253A209F192CD</vt:lpwstr>
  </property>
</Properties>
</file>